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1/3/2020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1/3/2020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The Cove</a:t>
            </a:r>
          </a:p>
        </p:txBody>
      </p:sp>
      <p:sp>
        <p:nvSpPr>
          <p:cNvPr id="3" name="Subtitle 2"/>
          <p:cNvSpPr>
            <a:spLocks noGrp="1"/>
          </p:cNvSpPr>
          <p:nvPr>
            <p:ph type="subTitle" idx="1"/>
          </p:nvPr>
        </p:nvSpPr>
        <p:spPr/>
        <p:txBody>
          <a:bodyPr/>
          <a:lstStyle/>
          <a:p>
            <a:r>
              <a:rPr lang="en-US" dirty="0"/>
              <a:t>Screening/Discussion/Log responses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00289">
            <a:off x="578225" y="657605"/>
            <a:ext cx="5042647" cy="2602366"/>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6585">
            <a:off x="7265896" y="3285566"/>
            <a:ext cx="5042647" cy="2602366"/>
          </a:xfrm>
          <a:prstGeom prst="rect">
            <a:avLst/>
          </a:prstGeom>
        </p:spPr>
      </p:pic>
    </p:spTree>
    <p:extLst>
      <p:ext uri="{BB962C8B-B14F-4D97-AF65-F5344CB8AC3E}">
        <p14:creationId xmlns:p14="http://schemas.microsoft.com/office/powerpoint/2010/main" val="144262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2832B-B906-4B4C-96E8-5B38B52385DE}"/>
              </a:ext>
            </a:extLst>
          </p:cNvPr>
          <p:cNvSpPr txBox="1"/>
          <p:nvPr/>
        </p:nvSpPr>
        <p:spPr>
          <a:xfrm>
            <a:off x="274320" y="111760"/>
            <a:ext cx="11755120" cy="6438622"/>
          </a:xfrm>
          <a:prstGeom prst="rect">
            <a:avLst/>
          </a:prstGeom>
          <a:noFill/>
        </p:spPr>
        <p:txBody>
          <a:bodyPr wrap="square" rtlCol="0">
            <a:spAutoFit/>
          </a:bodyPr>
          <a:lstStyle/>
          <a:p>
            <a:r>
              <a:rPr lang="en-US" sz="4000" b="1" dirty="0">
                <a:solidFill>
                  <a:srgbClr val="FFFF00"/>
                </a:solidFill>
              </a:rPr>
              <a:t>SCREENING NOTES</a:t>
            </a:r>
          </a:p>
          <a:p>
            <a:r>
              <a:rPr lang="en-US" sz="4000" dirty="0"/>
              <a:t>Bullet-point a list of issues related to ethics/legality/safety.  Consider:</a:t>
            </a:r>
          </a:p>
          <a:p>
            <a:pPr marL="571500" indent="-571500">
              <a:lnSpc>
                <a:spcPct val="150000"/>
              </a:lnSpc>
              <a:buFont typeface="Arial" panose="020B0604020202020204" pitchFamily="34" charset="0"/>
              <a:buChar char="•"/>
            </a:pPr>
            <a:r>
              <a:rPr lang="en-US" sz="4000" dirty="0"/>
              <a:t>Actions of individuals (protestors, activists, fisherman, officials)</a:t>
            </a:r>
          </a:p>
          <a:p>
            <a:pPr marL="571500" indent="-571500">
              <a:lnSpc>
                <a:spcPct val="150000"/>
              </a:lnSpc>
              <a:buFont typeface="Arial" panose="020B0604020202020204" pitchFamily="34" charset="0"/>
              <a:buChar char="•"/>
            </a:pPr>
            <a:r>
              <a:rPr lang="en-US" sz="4000" dirty="0"/>
              <a:t>filmmakers and what </a:t>
            </a:r>
            <a:r>
              <a:rPr lang="en-US" sz="4000" i="1" dirty="0"/>
              <a:t>they</a:t>
            </a:r>
            <a:r>
              <a:rPr lang="en-US" sz="4000" dirty="0"/>
              <a:t> choose to do/capture on film</a:t>
            </a:r>
          </a:p>
          <a:p>
            <a:pPr marL="571500" indent="-571500">
              <a:lnSpc>
                <a:spcPct val="150000"/>
              </a:lnSpc>
              <a:buFont typeface="Arial" panose="020B0604020202020204" pitchFamily="34" charset="0"/>
              <a:buChar char="•"/>
            </a:pPr>
            <a:r>
              <a:rPr lang="en-US" sz="4000" dirty="0"/>
              <a:t>Actions of groups</a:t>
            </a:r>
          </a:p>
        </p:txBody>
      </p:sp>
    </p:spTree>
    <p:extLst>
      <p:ext uri="{BB962C8B-B14F-4D97-AF65-F5344CB8AC3E}">
        <p14:creationId xmlns:p14="http://schemas.microsoft.com/office/powerpoint/2010/main" val="160458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813" y="134471"/>
            <a:ext cx="12017187" cy="6401753"/>
          </a:xfrm>
          <a:prstGeom prst="rect">
            <a:avLst/>
          </a:prstGeom>
          <a:noFill/>
        </p:spPr>
        <p:txBody>
          <a:bodyPr wrap="square" rtlCol="0">
            <a:spAutoFit/>
          </a:bodyPr>
          <a:lstStyle/>
          <a:p>
            <a:pPr algn="ctr"/>
            <a:r>
              <a:rPr lang="en-US" sz="2800" b="1" dirty="0">
                <a:solidFill>
                  <a:srgbClr val="FFFF00"/>
                </a:solidFill>
              </a:rPr>
              <a:t>DISCUSS</a:t>
            </a:r>
          </a:p>
          <a:p>
            <a:pPr marL="457200" indent="-457200"/>
            <a:r>
              <a:rPr lang="en-US" sz="2800" b="1" dirty="0"/>
              <a:t>1.  The film references a quote by Margaret Mead:  “Never ever depend upon governments or institutions to solve any problem.  All social change comes from the passion of individuals.”  Explain how that philosophy is or is not evident in the film.</a:t>
            </a:r>
          </a:p>
          <a:p>
            <a:pPr marL="457200" indent="-457200"/>
            <a:r>
              <a:rPr lang="en-US" sz="2800" b="1" dirty="0"/>
              <a:t> </a:t>
            </a:r>
          </a:p>
          <a:p>
            <a:pPr marL="457200" lvl="0" indent="-457200"/>
            <a:r>
              <a:rPr lang="en-US" sz="2800" b="1" dirty="0"/>
              <a:t>2. In this film the documentary team takes an active role in the movie itself.  What effect does that have on the film?  Does it compromise or enhance the integrity of the film?  Provide examples to explain your position.  </a:t>
            </a:r>
          </a:p>
          <a:p>
            <a:pPr marL="457200" indent="-457200"/>
            <a:r>
              <a:rPr lang="en-US" sz="2800" b="1" dirty="0"/>
              <a:t> </a:t>
            </a:r>
          </a:p>
          <a:p>
            <a:pPr marL="457200" indent="-457200"/>
            <a:r>
              <a:rPr lang="en-US" sz="2800" b="1" dirty="0"/>
              <a:t>3.  We talked with </a:t>
            </a:r>
            <a:r>
              <a:rPr lang="en-US" sz="2800" b="1" i="1" dirty="0"/>
              <a:t>Cinema Paradiso</a:t>
            </a:r>
            <a:r>
              <a:rPr lang="en-US" sz="2800" b="1" dirty="0"/>
              <a:t> about how emotions are often manipulated in film.  To what extent does that happen here, and is that justified?</a:t>
            </a:r>
          </a:p>
          <a:p>
            <a:endParaRPr lang="en-US" dirty="0"/>
          </a:p>
        </p:txBody>
      </p:sp>
    </p:spTree>
    <p:extLst>
      <p:ext uri="{BB962C8B-B14F-4D97-AF65-F5344CB8AC3E}">
        <p14:creationId xmlns:p14="http://schemas.microsoft.com/office/powerpoint/2010/main" val="107033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024"/>
            <a:ext cx="11577918" cy="6740307"/>
          </a:xfrm>
          <a:prstGeom prst="rect">
            <a:avLst/>
          </a:prstGeom>
          <a:noFill/>
        </p:spPr>
        <p:txBody>
          <a:bodyPr wrap="square" rtlCol="0">
            <a:spAutoFit/>
          </a:bodyPr>
          <a:lstStyle/>
          <a:p>
            <a:pPr algn="ctr"/>
            <a:r>
              <a:rPr lang="en-US" sz="2800" b="1" dirty="0">
                <a:solidFill>
                  <a:srgbClr val="FFFF00"/>
                </a:solidFill>
              </a:rPr>
              <a:t>LOG RESPONSE</a:t>
            </a:r>
            <a:endParaRPr lang="en-US" sz="2800" b="1" dirty="0"/>
          </a:p>
          <a:p>
            <a:pPr lvl="0"/>
            <a:r>
              <a:rPr lang="en-US" sz="2800" b="1" dirty="0"/>
              <a:t>2. The film has a number of purposes:</a:t>
            </a:r>
          </a:p>
          <a:p>
            <a:pPr marL="2003425" lvl="2" indent="-685800">
              <a:buFont typeface="Wingdings" panose="05000000000000000000" pitchFamily="2" charset="2"/>
              <a:buChar char="q"/>
              <a:tabLst>
                <a:tab pos="2003425" algn="l"/>
              </a:tabLst>
            </a:pPr>
            <a:r>
              <a:rPr lang="en-US" sz="2800" b="1" dirty="0"/>
              <a:t>To inform about dolphin fishing industry</a:t>
            </a:r>
          </a:p>
          <a:p>
            <a:pPr marL="2003425" lvl="2" indent="-685800">
              <a:buFont typeface="Wingdings" panose="05000000000000000000" pitchFamily="2" charset="2"/>
              <a:buChar char="q"/>
              <a:tabLst>
                <a:tab pos="2003425" algn="l"/>
              </a:tabLst>
            </a:pPr>
            <a:r>
              <a:rPr lang="en-US" sz="2800" b="1" dirty="0"/>
              <a:t>To challenge a long-held Japanese tradition</a:t>
            </a:r>
          </a:p>
          <a:p>
            <a:pPr marL="2003425" lvl="2" indent="-685800">
              <a:buFont typeface="Wingdings" panose="05000000000000000000" pitchFamily="2" charset="2"/>
              <a:buChar char="q"/>
              <a:tabLst>
                <a:tab pos="2003425" algn="l"/>
              </a:tabLst>
            </a:pPr>
            <a:r>
              <a:rPr lang="en-US" sz="2800" b="1" dirty="0"/>
              <a:t>To prompt action against dolphin fishing industry</a:t>
            </a:r>
          </a:p>
          <a:p>
            <a:pPr marL="2003425" lvl="2" indent="-685800">
              <a:buFont typeface="Wingdings" panose="05000000000000000000" pitchFamily="2" charset="2"/>
              <a:buChar char="q"/>
              <a:tabLst>
                <a:tab pos="2003425" algn="l"/>
              </a:tabLst>
            </a:pPr>
            <a:r>
              <a:rPr lang="en-US" sz="2800" b="1" dirty="0"/>
              <a:t>To atone (express sorrow/regret for) what has happened with treatment of dolphins</a:t>
            </a:r>
          </a:p>
          <a:p>
            <a:pPr marL="2003425" lvl="2" indent="-685800">
              <a:buFont typeface="Wingdings" panose="05000000000000000000" pitchFamily="2" charset="2"/>
              <a:buChar char="q"/>
              <a:tabLst>
                <a:tab pos="2003425" algn="l"/>
              </a:tabLst>
            </a:pPr>
            <a:r>
              <a:rPr lang="en-US" sz="2800" b="1" dirty="0"/>
              <a:t>Other (you explain)</a:t>
            </a:r>
          </a:p>
          <a:p>
            <a:pPr marL="457200" indent="-53975"/>
            <a:r>
              <a:rPr lang="en-US" sz="2800" b="1" dirty="0"/>
              <a:t>Choose one and discuss how effective/ineffective the film was in achieving the goal.  Think, too, how the genre of documentary (its modes, its tracks, its ethics (or lack thereof) allows the purpose to be achieved/prevents the purpose from being achieved.</a:t>
            </a:r>
          </a:p>
          <a:p>
            <a:endParaRPr lang="en-US" sz="3200" b="1" dirty="0"/>
          </a:p>
          <a:p>
            <a:endParaRPr lang="en-US" dirty="0"/>
          </a:p>
          <a:p>
            <a:endParaRPr lang="en-US" dirty="0"/>
          </a:p>
        </p:txBody>
      </p:sp>
    </p:spTree>
    <p:extLst>
      <p:ext uri="{BB962C8B-B14F-4D97-AF65-F5344CB8AC3E}">
        <p14:creationId xmlns:p14="http://schemas.microsoft.com/office/powerpoint/2010/main" val="976356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297</TotalTime>
  <Words>279</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Wingdings</vt:lpstr>
      <vt:lpstr>Mesh</vt:lpstr>
      <vt:lpstr>The Cove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Cove</dc:title>
  <dc:creator>Colleen Remar</dc:creator>
  <cp:lastModifiedBy>REMAR, COLLEEN</cp:lastModifiedBy>
  <cp:revision>9</cp:revision>
  <dcterms:created xsi:type="dcterms:W3CDTF">2018-03-23T01:04:41Z</dcterms:created>
  <dcterms:modified xsi:type="dcterms:W3CDTF">2020-01-03T15:28:59Z</dcterms:modified>
</cp:coreProperties>
</file>